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1" r:id="rId14"/>
    <p:sldId id="278" r:id="rId15"/>
    <p:sldId id="279" r:id="rId16"/>
  </p:sldIdLst>
  <p:sldSz cx="12192000" cy="6858000"/>
  <p:notesSz cx="6718300" cy="9855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2E09A-9A26-0A75-C03D-05AE850A8494}" v="6" dt="2025-03-04T11:25:05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3"/>
    <p:restoredTop sz="95878"/>
  </p:normalViewPr>
  <p:slideViewPr>
    <p:cSldViewPr snapToGrid="0" snapToObjects="1">
      <p:cViewPr varScale="1">
        <p:scale>
          <a:sx n="82" d="100"/>
          <a:sy n="82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6EF0F6-95AE-B243-91AA-507B45CE6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8BA6CA-EBDC-8D48-91FF-6196D3E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2B8DD4-27FB-5041-85C1-C9241709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5BF41-7AD2-E547-8244-84E9505A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1C5915-B07B-B349-B11A-0FD05EB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02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89EE5-C5CD-6141-8355-EF08606B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0150CAD-B02B-E245-BBD3-C80FC6640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42927C-CCBF-4F45-A0F8-B9725526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C26B7-7F4A-8842-AB8F-0251C16C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3771EE-538C-694D-A468-00396BBE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635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BC66506-4229-D24B-8FAF-9F53281AE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A1807F-8330-A24C-A3DA-5762543D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F4C2A2-F355-A144-8788-030DE8BE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CB660E-5993-FC4C-BD32-E1859D2D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BF9FEB-9D54-7041-839C-B0E11CF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48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A7326C-05F7-BA4C-B090-670EB5C0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171FD1-2A45-7A42-8F90-481479C9A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FC2C6A-22D7-914A-BDC9-F299D5C5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5BD263-69F5-934F-A8E8-889BFA07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B6EF64-4CD7-9A45-9F87-450DE369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15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4D492-9D2F-0642-8095-8F1CB90F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011D2D-2B6A-8641-B406-29247B67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02A01D-7B10-AA42-9005-FCD3E37C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F645AA-67E2-9C46-850B-48D8E9A9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8E83BB-5C24-E74F-A39D-C2B2EFB4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9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7EB418-3CE7-AF45-8E38-C18F6FC1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1D3EE5-6127-F94D-9A8B-49C30B550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C822B6-8B7A-D347-9E71-F9058E4ED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E81C2D-F15E-2144-88A9-125BB6CD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C13010-C863-7341-BBCA-C802080D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CD33EB-8DE2-0B47-9E2A-A4A657BE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0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F1956-C8A7-EB49-83F7-F81CDF40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EAFC12-5D6C-6F4A-A19E-D9FF8D9A0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A2AE02-3BE3-D24E-A199-FF77213B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AE351B-5DCD-164C-876F-03B92C239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167BE2D-26E6-234C-8688-2977E7185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0688B6E-2AD1-6E4C-9150-40AF3A02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0A57B68-37D4-4E4B-92B9-9AA296EE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462D1D2-3118-794E-BAE4-FDA8CA15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7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D0CE8-D57B-4141-A873-68660D6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891D4E-4024-9B45-963A-78BA9C52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2E349C-DE3E-134B-9DFD-4F020422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5A0E48-77E0-4242-A64A-C59418DA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97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9459FB9-5F96-384A-BA17-DCE13261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F7478B-B949-6841-8E23-F868D17B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896B76E-B3A0-1C4B-ACD5-D0ADD9C7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08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89270A-8244-534E-805E-66E70014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2BC625-1BF2-A348-A368-8E67F473D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E185E-638C-FC41-B7F6-22FB4803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0FD05B-3189-FF4B-9A3D-6B422AFD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D7E12E-AF49-5C44-B172-30CD42CA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B71EB5-C3E7-F248-B3F1-9119FEFA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63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40FB3A-1748-2146-9A9D-D6C40F90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1F8C018-C283-E540-96BB-8C14AB1C0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E74587-76E9-1C42-B486-E821957AB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741AAC-C01A-8D47-8C8F-D3688F0B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D79773-1890-F144-AAFF-B56B0708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8628D9-0C32-BC46-85CD-B3C8838F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71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67DA74-39EE-8A47-A1BC-0DA7CBA4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0ED058-F382-B240-8955-E19D656BF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A54B2A-A407-5C4E-A188-349E27F74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7FD8-B96E-604A-8F38-8C5211BE771B}" type="datetimeFigureOut">
              <a:rPr lang="nb-NO" smtClean="0"/>
              <a:t>13.03.2025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DEA489-EB61-4341-AE19-7C630E3A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63798B-D4FE-2D4E-A377-D4370E6F9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CC65D-D947-C84A-A424-D9753D1C15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0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CA81B1-60D8-1D46-AFA0-9AECEDCF4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ercu Mono" panose="02000509030000020004" pitchFamily="49" charset="77"/>
              </a:rPr>
              <a:t>Litt om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D38C7CE-CBE2-CC45-BFE8-B15D87A02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b="1" dirty="0">
                <a:solidFill>
                  <a:srgbClr val="1C4595"/>
                </a:solidFill>
                <a:latin typeface="Apercu" panose="02000506040000020004" pitchFamily="2" charset="77"/>
              </a:rPr>
              <a:t>Pengestrømmene i norsk idrett</a:t>
            </a:r>
          </a:p>
        </p:txBody>
      </p:sp>
    </p:spTree>
    <p:extLst>
      <p:ext uri="{BB962C8B-B14F-4D97-AF65-F5344CB8AC3E}">
        <p14:creationId xmlns:p14="http://schemas.microsoft.com/office/powerpoint/2010/main" val="27658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533E96-BF69-7048-8B11-E2CCF4A6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Regnskap for årene 2023 og 2024</a:t>
            </a:r>
          </a:p>
        </p:txBody>
      </p:sp>
    </p:spTree>
    <p:extLst>
      <p:ext uri="{BB962C8B-B14F-4D97-AF65-F5344CB8AC3E}">
        <p14:creationId xmlns:p14="http://schemas.microsoft.com/office/powerpoint/2010/main" val="114813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Balanse 2023-2024 – Friskis&amp;Svettis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0D31D5CC-4E41-2546-8C7C-D40BF786D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578889"/>
              </p:ext>
            </p:extLst>
          </p:nvPr>
        </p:nvGraphicFramePr>
        <p:xfrm>
          <a:off x="838200" y="1690688"/>
          <a:ext cx="1051560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1036017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2394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Inngående balanse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2 286 927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0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Overskudd i 2023</a:t>
                      </a:r>
                      <a:r>
                        <a:rPr lang="nb-NO" sz="1600" b="0" i="0" dirty="0">
                          <a:latin typeface="Apercu" panose="02000506040000020004" pitchFamily="2" charset="77"/>
                        </a:rPr>
                        <a:t>(</a:t>
                      </a:r>
                      <a:r>
                        <a:rPr lang="nb-NO" sz="1400" b="0" i="0" dirty="0">
                          <a:latin typeface="Apercu" panose="02000506040000020004" pitchFamily="2" charset="77"/>
                        </a:rPr>
                        <a:t>inkl. frigjort bundet 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443 360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6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Egenkapital 31.12.2023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2 730 287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2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0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Inngående balanse 01.01.2024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2 730 287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0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Overskudd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160 552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2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Egenkapital pr. 31.12.2024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2 890 839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5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4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rgbClr val="1C4595"/>
                </a:solidFill>
                <a:latin typeface="Apercu"/>
              </a:rPr>
              <a:t>Balanse 2023-2024 – Boccia/teppecurling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0D31D5CC-4E41-2546-8C7C-D40BF786D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97575"/>
              </p:ext>
            </p:extLst>
          </p:nvPr>
        </p:nvGraphicFramePr>
        <p:xfrm>
          <a:off x="838200" y="1690688"/>
          <a:ext cx="1051560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1036017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2394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/>
                        </a:rPr>
                        <a:t>Inngående balanse 01.01.2023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1 953 137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00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 err="1">
                          <a:latin typeface="Apercu"/>
                        </a:rPr>
                        <a:t>Underkudd</a:t>
                      </a:r>
                      <a:r>
                        <a:rPr lang="nb-NO" sz="2800" b="0" i="0" dirty="0">
                          <a:latin typeface="Apercu"/>
                        </a:rPr>
                        <a:t> i 2023</a:t>
                      </a:r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25 572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6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/>
                        </a:rPr>
                        <a:t>Egenkapital 31.12.2023</a:t>
                      </a:r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1 927 565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2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0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/>
                        </a:rPr>
                        <a:t>Inngående balanse 01.01.2024</a:t>
                      </a:r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latin typeface="Apercu" panose="02000506040000020004" pitchFamily="2" charset="77"/>
                        </a:rPr>
                        <a:t>1 927 565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0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/>
                        </a:rPr>
                        <a:t>Underskudd 2024</a:t>
                      </a:r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109 551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2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800" b="0" i="0" dirty="0">
                          <a:latin typeface="Apercu"/>
                        </a:rPr>
                        <a:t>Egenkapital pr. 31.12.2024</a:t>
                      </a:r>
                      <a:endParaRPr lang="nb-NO" sz="2800" b="0" i="0" dirty="0">
                        <a:latin typeface="Apercu" panose="0200050604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800" b="0" i="0" dirty="0">
                          <a:solidFill>
                            <a:schemeClr val="tx1"/>
                          </a:solidFill>
                          <a:latin typeface="Apercu" panose="02000506040000020004" pitchFamily="2" charset="77"/>
                        </a:rPr>
                        <a:t>2 037 116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5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7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Den statlige potten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1F8379EA-79C0-F241-A885-6B54DE40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76" y="3074955"/>
            <a:ext cx="2856118" cy="1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96DDB70-5B0C-0846-A8CD-D8107E0C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09" y="4324285"/>
            <a:ext cx="2386812" cy="1652899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5817332-7D0D-8244-A726-A0FA425CA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923" y="2376562"/>
            <a:ext cx="3012583" cy="1396786"/>
          </a:xfrm>
          <a:prstGeom prst="rect">
            <a:avLst/>
          </a:prstGeom>
        </p:spPr>
      </p:pic>
      <p:cxnSp>
        <p:nvCxnSpPr>
          <p:cNvPr id="7" name="Straight Arrow Connector 10">
            <a:extLst>
              <a:ext uri="{FF2B5EF4-FFF2-40B4-BE49-F238E27FC236}">
                <a16:creationId xmlns:a16="http://schemas.microsoft.com/office/drawing/2014/main" id="{A73910D8-A21C-0E46-89E6-8DA3F38013C7}"/>
              </a:ext>
            </a:extLst>
          </p:cNvPr>
          <p:cNvCxnSpPr>
            <a:cxnSpLocks/>
          </p:cNvCxnSpPr>
          <p:nvPr/>
        </p:nvCxnSpPr>
        <p:spPr>
          <a:xfrm>
            <a:off x="4762110" y="4001294"/>
            <a:ext cx="2409655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4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Idretten fordeler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«Krets-løpet»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1ECCB692-6F31-0B40-9B01-3C20CD283C9F}"/>
              </a:ext>
            </a:extLst>
          </p:cNvPr>
          <p:cNvSpPr/>
          <p:nvPr/>
        </p:nvSpPr>
        <p:spPr>
          <a:xfrm>
            <a:off x="6096000" y="677862"/>
            <a:ext cx="3855308" cy="1290720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bIns="0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NORGES IDRETTSFORBUND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Fellesadministrasjon for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all idrett i hele Norge </a:t>
            </a:r>
          </a:p>
          <a:p>
            <a:pPr algn="ctr"/>
            <a:endParaRPr lang="en-GB" dirty="0"/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CDB17C6F-2922-E74C-8344-6760D98CB15A}"/>
              </a:ext>
            </a:extLst>
          </p:cNvPr>
          <p:cNvSpPr/>
          <p:nvPr/>
        </p:nvSpPr>
        <p:spPr>
          <a:xfrm>
            <a:off x="6096000" y="2442312"/>
            <a:ext cx="3855308" cy="1082088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252000" bIns="0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IDRETTSKRETS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Fellesadministrasjon for all idrett i hele fylket</a:t>
            </a:r>
          </a:p>
          <a:p>
            <a:pPr algn="ctr"/>
            <a:endParaRPr lang="en-GB" dirty="0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EF2F9103-6E9B-154F-A7AA-401E73120BCA}"/>
              </a:ext>
            </a:extLst>
          </p:cNvPr>
          <p:cNvSpPr/>
          <p:nvPr/>
        </p:nvSpPr>
        <p:spPr>
          <a:xfrm>
            <a:off x="6096000" y="3923461"/>
            <a:ext cx="3855308" cy="1383957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bIns="0" rtlCol="0" anchor="b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IDRETTSRÅD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Fellesadministrasjon for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all idrett i en kommune </a:t>
            </a:r>
          </a:p>
          <a:p>
            <a:pPr algn="ctr"/>
            <a:endParaRPr lang="en-GB" dirty="0"/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0343154-6EF2-7647-B827-89E94AF75CF7}"/>
              </a:ext>
            </a:extLst>
          </p:cNvPr>
          <p:cNvSpPr/>
          <p:nvPr/>
        </p:nvSpPr>
        <p:spPr>
          <a:xfrm>
            <a:off x="6096000" y="5781148"/>
            <a:ext cx="3855308" cy="918052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IDRETTSLAG</a:t>
            </a:r>
            <a:endParaRPr lang="en-GB" dirty="0"/>
          </a:p>
        </p:txBody>
      </p:sp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E55E2017-B19C-C542-BD86-2A8128BCB45B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8023654" y="1968582"/>
            <a:ext cx="0" cy="47373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1">
            <a:extLst>
              <a:ext uri="{FF2B5EF4-FFF2-40B4-BE49-F238E27FC236}">
                <a16:creationId xmlns:a16="http://schemas.microsoft.com/office/drawing/2014/main" id="{1DDE4831-151F-F443-839E-26C39EA71798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8023654" y="3524400"/>
            <a:ext cx="0" cy="399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39D165-674E-394E-9A14-212D8C5EBABA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8023654" y="5307418"/>
            <a:ext cx="0" cy="47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Idretten fordeler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«Forbunds-løpet»</a:t>
            </a: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ECE291C9-BF82-8843-8ACB-7EB9F8B55FFC}"/>
              </a:ext>
            </a:extLst>
          </p:cNvPr>
          <p:cNvSpPr/>
          <p:nvPr/>
        </p:nvSpPr>
        <p:spPr>
          <a:xfrm>
            <a:off x="6096000" y="681037"/>
            <a:ext cx="3855308" cy="1290720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bIns="0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NORGES IDRETTSFORBUND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Fellesadministrasjon for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all idrett i hele Norge </a:t>
            </a:r>
          </a:p>
          <a:p>
            <a:pPr algn="ctr"/>
            <a:endParaRPr lang="en-GB" dirty="0"/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97007BB0-1D10-D04F-996F-CED4DA4EEB2F}"/>
              </a:ext>
            </a:extLst>
          </p:cNvPr>
          <p:cNvSpPr/>
          <p:nvPr/>
        </p:nvSpPr>
        <p:spPr>
          <a:xfrm>
            <a:off x="6096000" y="2445487"/>
            <a:ext cx="3855308" cy="1082088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252000" bIns="0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FORBUND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Administrerer en / flere idrett(er)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for hele landet</a:t>
            </a:r>
          </a:p>
          <a:p>
            <a:pPr algn="ctr"/>
            <a:endParaRPr lang="en-GB" dirty="0"/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4472FF27-7802-C645-84E9-9BAE43B8F321}"/>
              </a:ext>
            </a:extLst>
          </p:cNvPr>
          <p:cNvSpPr/>
          <p:nvPr/>
        </p:nvSpPr>
        <p:spPr>
          <a:xfrm>
            <a:off x="6096000" y="3926636"/>
            <a:ext cx="3855308" cy="1383957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bIns="0" rtlCol="0" anchor="b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SEKSJON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Administrerer en idrett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for alle klubbene i landet</a:t>
            </a:r>
          </a:p>
          <a:p>
            <a:pPr algn="ctr"/>
            <a:endParaRPr lang="en-GB" dirty="0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91A02876-65A1-934B-B296-CBC78411916F}"/>
              </a:ext>
            </a:extLst>
          </p:cNvPr>
          <p:cNvSpPr/>
          <p:nvPr/>
        </p:nvSpPr>
        <p:spPr>
          <a:xfrm>
            <a:off x="6096000" y="5784323"/>
            <a:ext cx="3855308" cy="918052"/>
          </a:xfrm>
          <a:prstGeom prst="roundRect">
            <a:avLst/>
          </a:prstGeom>
          <a:solidFill>
            <a:srgbClr val="1C4595">
              <a:alpha val="80000"/>
            </a:srgb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IDRETTSLAG</a:t>
            </a:r>
            <a:endParaRPr lang="en-GB" dirty="0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F4FE8776-3167-1E48-AED1-CE3AFCA09EBA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8023654" y="1971757"/>
            <a:ext cx="0" cy="47373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60894A90-6B4D-654F-9FA4-A56013D53994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8023654" y="3527575"/>
            <a:ext cx="0" cy="399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3">
            <a:extLst>
              <a:ext uri="{FF2B5EF4-FFF2-40B4-BE49-F238E27FC236}">
                <a16:creationId xmlns:a16="http://schemas.microsoft.com/office/drawing/2014/main" id="{4735314A-4809-CC41-9535-C74BD840C6C4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8023654" y="5310593"/>
            <a:ext cx="0" cy="47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842019CA-A249-4B48-B7C0-1C4BA31D4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37" y="1134965"/>
            <a:ext cx="4353462" cy="17485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>
            <a:extLst>
              <a:ext uri="{FF2B5EF4-FFF2-40B4-BE49-F238E27FC236}">
                <a16:creationId xmlns:a16="http://schemas.microsoft.com/office/drawing/2014/main" id="{9D71059D-05F0-9444-A529-81360DB13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5" y="1134965"/>
            <a:ext cx="4732940" cy="152637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1">
            <a:extLst>
              <a:ext uri="{FF2B5EF4-FFF2-40B4-BE49-F238E27FC236}">
                <a16:creationId xmlns:a16="http://schemas.microsoft.com/office/drawing/2014/main" id="{517D6599-98D9-F34F-9F46-C5AD6ED77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18" y="3671316"/>
            <a:ext cx="4462816" cy="1975512"/>
          </a:xfrm>
          <a:prstGeom prst="rect">
            <a:avLst/>
          </a:prstGeom>
        </p:spPr>
      </p:pic>
      <p:pic>
        <p:nvPicPr>
          <p:cNvPr id="3" name="Picture 2" descr="logo_red_v3_RGB">
            <a:extLst>
              <a:ext uri="{FF2B5EF4-FFF2-40B4-BE49-F238E27FC236}">
                <a16:creationId xmlns:a16="http://schemas.microsoft.com/office/drawing/2014/main" id="{6D9EC276-FDE2-EF4C-8633-797C9926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968" y="3974510"/>
            <a:ext cx="1661279" cy="16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Apercu" panose="02000506040000020004" pitchFamily="2" charset="77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Apercu" panose="02000506040000020004" pitchFamily="2" charset="77"/>
            </a:endParaRPr>
          </a:p>
          <a:p>
            <a:pPr marL="0" indent="0">
              <a:buNone/>
            </a:pPr>
            <a:endParaRPr lang="nb-NO" dirty="0">
              <a:latin typeface="Apercu" panose="02000506040000020004" pitchFamily="2" charset="77"/>
            </a:endParaRP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Rammetilskudd i idrettskretser (post 1)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Rammetilskudd særforbund (post 2)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Tilskudd til barn, ungdom &amp; bredde (post 3)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Tilskudd til toppidrett (post 4)</a:t>
            </a:r>
          </a:p>
        </p:txBody>
      </p:sp>
      <p:sp>
        <p:nvSpPr>
          <p:cNvPr id="11" name="Multiplikasjon 10">
            <a:extLst>
              <a:ext uri="{FF2B5EF4-FFF2-40B4-BE49-F238E27FC236}">
                <a16:creationId xmlns:a16="http://schemas.microsoft.com/office/drawing/2014/main" id="{BA2C77B4-4D00-DA43-92CD-2294FE1A80DB}"/>
              </a:ext>
            </a:extLst>
          </p:cNvPr>
          <p:cNvSpPr/>
          <p:nvPr/>
        </p:nvSpPr>
        <p:spPr>
          <a:xfrm>
            <a:off x="1654912" y="2640947"/>
            <a:ext cx="1070359" cy="931488"/>
          </a:xfrm>
          <a:prstGeom prst="mathMultiply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Apercu" panose="02000506040000020004" pitchFamily="2" charset="77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Apercu" panose="02000506040000020004" pitchFamily="2" charset="77"/>
            </a:endParaRPr>
          </a:p>
          <a:p>
            <a:pPr marL="0" indent="0">
              <a:buNone/>
            </a:pPr>
            <a:endParaRPr lang="nb-NO" dirty="0">
              <a:latin typeface="Apercu" panose="02000506040000020004" pitchFamily="2" charset="77"/>
            </a:endParaRP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Rammetilskudd særforbund (post 2)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Tilskudd til barn, ungdom &amp; bredde (post 3)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Tilskudd til toppidrett (post 4)</a:t>
            </a:r>
          </a:p>
        </p:txBody>
      </p:sp>
      <p:sp>
        <p:nvSpPr>
          <p:cNvPr id="11" name="Multiplikasjon 10">
            <a:extLst>
              <a:ext uri="{FF2B5EF4-FFF2-40B4-BE49-F238E27FC236}">
                <a16:creationId xmlns:a16="http://schemas.microsoft.com/office/drawing/2014/main" id="{BA2C77B4-4D00-DA43-92CD-2294FE1A80DB}"/>
              </a:ext>
            </a:extLst>
          </p:cNvPr>
          <p:cNvSpPr/>
          <p:nvPr/>
        </p:nvSpPr>
        <p:spPr>
          <a:xfrm>
            <a:off x="3107194" y="3680853"/>
            <a:ext cx="1070359" cy="931488"/>
          </a:xfrm>
          <a:prstGeom prst="mathMultiply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>
                <a:latin typeface="Apercu" panose="02000506040000020004" pitchFamily="2" charset="77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Tilskudd til barn, ungdom &amp;bredde (post 3 – bundne midler)</a:t>
            </a:r>
            <a:endParaRPr lang="nb-NO" dirty="0">
              <a:solidFill>
                <a:srgbClr val="1C4595"/>
              </a:solidFill>
              <a:latin typeface="Apercu" panose="02000506040000020004" pitchFamily="2" charset="77"/>
            </a:endParaRPr>
          </a:p>
          <a:p>
            <a:pPr marL="0" indent="0">
              <a:buNone/>
            </a:pPr>
            <a:endParaRPr lang="nb-NO" dirty="0">
              <a:latin typeface="Apercu" panose="02000506040000020004" pitchFamily="2" charset="77"/>
            </a:endParaRP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Trenerutvikling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Aktivitetsutvikling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Klubbutvikling</a:t>
            </a:r>
            <a:endParaRPr lang="nb-NO" dirty="0">
              <a:highlight>
                <a:srgbClr val="FFFF00"/>
              </a:highlight>
              <a:latin typeface="Apercu" panose="02000506040000020004" pitchFamily="2" charset="77"/>
            </a:endParaRP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Integrering (Para)</a:t>
            </a:r>
          </a:p>
        </p:txBody>
      </p:sp>
    </p:spTree>
    <p:extLst>
      <p:ext uri="{BB962C8B-B14F-4D97-AF65-F5344CB8AC3E}">
        <p14:creationId xmlns:p14="http://schemas.microsoft.com/office/powerpoint/2010/main" val="25980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F1EC-65C3-3845-8684-A52BD95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>
                <a:latin typeface="Apercu" panose="02000506040000020004" pitchFamily="2" charset="77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349F0-33B6-BA40-AC2F-3B34E352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1C4595"/>
                </a:solidFill>
                <a:latin typeface="Apercu" panose="02000506040000020004" pitchFamily="2" charset="77"/>
              </a:rPr>
              <a:t>Rammetilskudd særforbund (post 2 – frie midler)</a:t>
            </a:r>
            <a:endParaRPr lang="nb-NO" dirty="0">
              <a:solidFill>
                <a:srgbClr val="1C4595"/>
              </a:solidFill>
              <a:latin typeface="Apercu" panose="02000506040000020004" pitchFamily="2" charset="77"/>
            </a:endParaRPr>
          </a:p>
          <a:p>
            <a:pPr marL="0" indent="0">
              <a:buNone/>
            </a:pPr>
            <a:endParaRPr lang="nb-NO" dirty="0">
              <a:latin typeface="Apercu" panose="02000506040000020004" pitchFamily="2" charset="77"/>
            </a:endParaRP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Administrative kostnader (lønn, kontor, mm.)</a:t>
            </a:r>
          </a:p>
          <a:p>
            <a:pPr marL="0" indent="0">
              <a:buNone/>
            </a:pPr>
            <a:r>
              <a:rPr lang="nb-NO" dirty="0">
                <a:latin typeface="Apercu" panose="02000506040000020004" pitchFamily="2" charset="77"/>
              </a:rPr>
              <a:t>Styret</a:t>
            </a:r>
          </a:p>
        </p:txBody>
      </p:sp>
    </p:spTree>
    <p:extLst>
      <p:ext uri="{BB962C8B-B14F-4D97-AF65-F5344CB8AC3E}">
        <p14:creationId xmlns:p14="http://schemas.microsoft.com/office/powerpoint/2010/main" val="103426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4AC381E5C354478E44E08F29CF0C96" ma:contentTypeVersion="18" ma:contentTypeDescription="Opprett et nytt dokument." ma:contentTypeScope="" ma:versionID="7a4fea2ec31e79562e6d85c01ba02f5b">
  <xsd:schema xmlns:xsd="http://www.w3.org/2001/XMLSchema" xmlns:xs="http://www.w3.org/2001/XMLSchema" xmlns:p="http://schemas.microsoft.com/office/2006/metadata/properties" xmlns:ns2="519db9fc-a09e-418a-9139-f140dc877304" xmlns:ns3="cda4e801-3182-42b5-90f2-13fd49a02b3a" xmlns:ns4="9e538389-cabc-4d4e-918a-8beb7ac0ecaa" targetNamespace="http://schemas.microsoft.com/office/2006/metadata/properties" ma:root="true" ma:fieldsID="4ef5e32ab6b3fa2d8275d459f8435aab" ns2:_="" ns3:_="" ns4:_="">
    <xsd:import namespace="519db9fc-a09e-418a-9139-f140dc877304"/>
    <xsd:import namespace="cda4e801-3182-42b5-90f2-13fd49a02b3a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db9fc-a09e-418a-9139-f140dc877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4e801-3182-42b5-90f2-13fd49a02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e8cbd-3d6a-4edd-beb2-1a5229c58afa}" ma:internalName="TaxCatchAll" ma:showField="CatchAllData" ma:web="cda4e801-3182-42b5-90f2-13fd49a02b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9db9fc-a09e-418a-9139-f140dc877304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D6512-55A2-461B-86A9-4D295FFF4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db9fc-a09e-418a-9139-f140dc877304"/>
    <ds:schemaRef ds:uri="cda4e801-3182-42b5-90f2-13fd49a02b3a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0EB6B3-8B0F-4AFD-9CF0-4C377ABDB4EB}">
  <ds:schemaRefs>
    <ds:schemaRef ds:uri="http://schemas.microsoft.com/office/2006/metadata/properties"/>
    <ds:schemaRef ds:uri="http://schemas.microsoft.com/office/infopath/2007/PartnerControls"/>
    <ds:schemaRef ds:uri="519db9fc-a09e-418a-9139-f140dc877304"/>
    <ds:schemaRef ds:uri="9e538389-cabc-4d4e-918a-8beb7ac0ecaa"/>
  </ds:schemaRefs>
</ds:datastoreItem>
</file>

<file path=customXml/itemProps3.xml><?xml version="1.0" encoding="utf-8"?>
<ds:datastoreItem xmlns:ds="http://schemas.openxmlformats.org/officeDocument/2006/customXml" ds:itemID="{B2D1371B-D2FC-4323-90FB-979E85E73C2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267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Apercu</vt:lpstr>
      <vt:lpstr>Apercu Mono</vt:lpstr>
      <vt:lpstr>Arial</vt:lpstr>
      <vt:lpstr>Calibri</vt:lpstr>
      <vt:lpstr>Calibri Light</vt:lpstr>
      <vt:lpstr>Office-tema</vt:lpstr>
      <vt:lpstr>Litt om</vt:lpstr>
      <vt:lpstr>Den statlige potten</vt:lpstr>
      <vt:lpstr>Idretten fordeler</vt:lpstr>
      <vt:lpstr>Idretten fordeler</vt:lpstr>
      <vt:lpstr>PowerPoint-presentasjon</vt:lpstr>
      <vt:lpstr> </vt:lpstr>
      <vt:lpstr> </vt:lpstr>
      <vt:lpstr> </vt:lpstr>
      <vt:lpstr> </vt:lpstr>
      <vt:lpstr>Regnskap for årene 2023 og 2024</vt:lpstr>
      <vt:lpstr>Balanse 2023-2024 – Friskis&amp;Svettis</vt:lpstr>
      <vt:lpstr>Balanse 2023-2024 – Boccia/teppecurling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 om</dc:title>
  <dc:creator>Sandstad, Martine</dc:creator>
  <cp:lastModifiedBy>Ølstad, Karsten</cp:lastModifiedBy>
  <cp:revision>59</cp:revision>
  <cp:lastPrinted>2021-03-16T13:51:30Z</cp:lastPrinted>
  <dcterms:created xsi:type="dcterms:W3CDTF">2021-03-16T10:36:33Z</dcterms:created>
  <dcterms:modified xsi:type="dcterms:W3CDTF">2025-03-13T11:16:59Z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0x010100E64AC381E5C354478E44E08F29CF0C96</vt:lpwstr>
  </property>
  <property fmtid="{D5CDD505-2E9C-101B-9397-08002B2CF9AE}" pid="3" name="MediaServiceImageTags">
    <vt:lpwstr/>
  </property>
</Properties>
</file>